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8" r:id="rId12"/>
    <p:sldId id="269" r:id="rId13"/>
    <p:sldId id="270" r:id="rId14"/>
    <p:sldId id="266" r:id="rId15"/>
    <p:sldId id="271" r:id="rId16"/>
    <p:sldId id="272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76" autoAdjust="0"/>
    <p:restoredTop sz="94660"/>
  </p:normalViewPr>
  <p:slideViewPr>
    <p:cSldViewPr snapToGrid="0">
      <p:cViewPr varScale="1">
        <p:scale>
          <a:sx n="67" d="100"/>
          <a:sy n="67" d="100"/>
        </p:scale>
        <p:origin x="57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5437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2805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1246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0296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9390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8906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39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4052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046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9897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0557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EB506-9BB2-4AAF-A9DD-E0FFFB6CD89F}" type="datetimeFigureOut">
              <a:rPr lang="pt-BR" smtClean="0"/>
              <a:t>15/02/2019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86572-E64B-4FF3-BE0B-97F2452337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0405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sz="6700" b="1" dirty="0" smtClean="0"/>
              <a:t>Regionalização do Espaço Mundial</a:t>
            </a:r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734404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71538" y="365125"/>
            <a:ext cx="10482262" cy="1325563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                      </a:t>
            </a:r>
            <a:r>
              <a:rPr lang="pt-BR" b="1" dirty="0" smtClean="0"/>
              <a:t>O Conflito Norte e Sul</a:t>
            </a:r>
            <a:br>
              <a:rPr lang="pt-BR" b="1" dirty="0" smtClean="0"/>
            </a:br>
            <a:r>
              <a:rPr lang="pt-BR" b="1" dirty="0" smtClean="0"/>
              <a:t/>
            </a:r>
            <a:br>
              <a:rPr lang="pt-BR" b="1" dirty="0" smtClean="0"/>
            </a:br>
            <a:endParaRPr lang="pt-BR" b="1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613" y="1214438"/>
            <a:ext cx="6948487" cy="481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820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785813" y="0"/>
            <a:ext cx="10887075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 </a:t>
            </a:r>
            <a:r>
              <a:rPr lang="pt-BR" sz="3200" dirty="0" smtClean="0"/>
              <a:t>Levando em consideração </a:t>
            </a:r>
            <a:r>
              <a:rPr lang="pt-BR" sz="3200" b="1" dirty="0" smtClean="0"/>
              <a:t>critérios econômicos </a:t>
            </a:r>
            <a:r>
              <a:rPr lang="pt-BR" sz="3200" dirty="0" smtClean="0"/>
              <a:t>e também o </a:t>
            </a:r>
            <a:r>
              <a:rPr lang="pt-BR" sz="3200" b="1" dirty="0" smtClean="0"/>
              <a:t>grau de influencia </a:t>
            </a:r>
            <a:r>
              <a:rPr lang="pt-BR" sz="3200" dirty="0" smtClean="0"/>
              <a:t>dos países nos sistema econômico mundial, podemos regionalizar o mundo em países desenvolvidos e países subdesenvolvidos.</a:t>
            </a:r>
          </a:p>
          <a:p>
            <a:endParaRPr lang="pt-BR" sz="3200" dirty="0" smtClean="0"/>
          </a:p>
          <a:p>
            <a:r>
              <a:rPr lang="pt-BR" sz="3200" b="1" dirty="0" smtClean="0"/>
              <a:t>Subdesenvolvimento</a:t>
            </a:r>
            <a:r>
              <a:rPr lang="pt-BR" sz="3200" dirty="0" smtClean="0"/>
              <a:t>: ficou associado à descolonização - Processo de independência das colônias europeias e à formação de novas nações, mas  ainda  fortemente  subordinadas e dependentes do resto do mundo. Países subdesenvolvidos são países que, apresentam os mais baixos indicadores de desenvolvimento socioeconômico e humano entre todos os países do mundo.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459770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471613" y="889844"/>
            <a:ext cx="972978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b="1" dirty="0" smtClean="0"/>
              <a:t>Características dos países periféricos (Sul)</a:t>
            </a:r>
          </a:p>
          <a:p>
            <a:endParaRPr lang="pt-BR" sz="2400" dirty="0" smtClean="0"/>
          </a:p>
          <a:p>
            <a:r>
              <a:rPr lang="pt-BR" sz="2400" dirty="0" smtClean="0"/>
              <a:t>•       Dependência econômica, política e cultural em relação às nações   desenvolvidas;</a:t>
            </a:r>
          </a:p>
          <a:p>
            <a:r>
              <a:rPr lang="pt-BR" sz="2400" dirty="0" smtClean="0"/>
              <a:t>•       Deficiência tecnológica e baixo nível de conhecimento científico;</a:t>
            </a:r>
          </a:p>
          <a:p>
            <a:r>
              <a:rPr lang="pt-BR" sz="2400" dirty="0" smtClean="0"/>
              <a:t>•       Baixo nível de vida da maioria da população;</a:t>
            </a:r>
          </a:p>
          <a:p>
            <a:r>
              <a:rPr lang="pt-BR" sz="2400" dirty="0" smtClean="0"/>
              <a:t>•       Crescimento populacional elevado;</a:t>
            </a:r>
          </a:p>
          <a:p>
            <a:r>
              <a:rPr lang="pt-BR" sz="2400" dirty="0" smtClean="0"/>
              <a:t>•       Economia basicamente agrícola;</a:t>
            </a:r>
          </a:p>
          <a:p>
            <a:r>
              <a:rPr lang="pt-BR" sz="2400" dirty="0" smtClean="0"/>
              <a:t>•       Fornecedor de matéria prima;</a:t>
            </a:r>
          </a:p>
          <a:p>
            <a:r>
              <a:rPr lang="pt-BR" sz="2400" dirty="0" smtClean="0"/>
              <a:t>•       Mão de obra barata;</a:t>
            </a:r>
          </a:p>
          <a:p>
            <a:r>
              <a:rPr lang="pt-BR" sz="2400" dirty="0" smtClean="0"/>
              <a:t>•       PEA predominante no setor primário;</a:t>
            </a:r>
          </a:p>
          <a:p>
            <a:r>
              <a:rPr lang="pt-BR" sz="2400" dirty="0" smtClean="0"/>
              <a:t>•       Elevada taxa de natalidade, mortalidade principalmente a infantil;</a:t>
            </a:r>
          </a:p>
          <a:p>
            <a:r>
              <a:rPr lang="pt-BR" sz="2400" dirty="0" smtClean="0"/>
              <a:t>•       Predomínio de jovens na estrutura etária;</a:t>
            </a:r>
          </a:p>
          <a:p>
            <a:r>
              <a:rPr lang="pt-BR" sz="2400" dirty="0" smtClean="0"/>
              <a:t>•       Grandes desigualdades sociais;</a:t>
            </a:r>
          </a:p>
          <a:p>
            <a:r>
              <a:rPr lang="pt-BR" sz="2400" dirty="0" smtClean="0"/>
              <a:t>•       Importadores de produtos industrializados.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152065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985963" y="104032"/>
            <a:ext cx="8029575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b="1" dirty="0" smtClean="0"/>
              <a:t>Características dos países centrais (Norte)</a:t>
            </a:r>
          </a:p>
          <a:p>
            <a:endParaRPr lang="pt-BR" sz="2400" dirty="0" smtClean="0"/>
          </a:p>
          <a:p>
            <a:r>
              <a:rPr lang="pt-BR" sz="2400" dirty="0" smtClean="0"/>
              <a:t>•       Elevado nível de industrialização;</a:t>
            </a:r>
          </a:p>
          <a:p>
            <a:r>
              <a:rPr lang="pt-BR" sz="2400" dirty="0" smtClean="0"/>
              <a:t>•       Controle cientifico e tecnológico;</a:t>
            </a:r>
          </a:p>
          <a:p>
            <a:r>
              <a:rPr lang="pt-BR" sz="2400" dirty="0" smtClean="0"/>
              <a:t>•       Apresentam estrutura industrial completa, produzem todos os tipos de bens;</a:t>
            </a:r>
          </a:p>
          <a:p>
            <a:r>
              <a:rPr lang="pt-BR" sz="2400" dirty="0" smtClean="0"/>
              <a:t>•       Agropecuária moderna e intensiva, emprego de máquinas e mão-de-obra especializada.</a:t>
            </a:r>
          </a:p>
          <a:p>
            <a:r>
              <a:rPr lang="pt-BR" sz="2400" dirty="0" smtClean="0"/>
              <a:t>•       Alta expectativa de vida;</a:t>
            </a:r>
          </a:p>
          <a:p>
            <a:r>
              <a:rPr lang="pt-BR" sz="2400" dirty="0" smtClean="0"/>
              <a:t>•       Baixa taxa de natalidade;</a:t>
            </a:r>
          </a:p>
          <a:p>
            <a:r>
              <a:rPr lang="pt-BR" sz="2400" dirty="0" smtClean="0"/>
              <a:t>•       Predomínio nos setores secundário e terciário;</a:t>
            </a:r>
          </a:p>
          <a:p>
            <a:r>
              <a:rPr lang="pt-BR" sz="2400" dirty="0" smtClean="0"/>
              <a:t>•       Elevado consumismo;</a:t>
            </a:r>
          </a:p>
          <a:p>
            <a:r>
              <a:rPr lang="pt-BR" sz="2400" dirty="0" smtClean="0"/>
              <a:t>•       Elevada renda per capita;</a:t>
            </a:r>
          </a:p>
          <a:p>
            <a:r>
              <a:rPr lang="pt-BR" sz="2400" dirty="0" smtClean="0"/>
              <a:t>•       Baixa taxa de analfabetismo;</a:t>
            </a:r>
          </a:p>
          <a:p>
            <a:r>
              <a:rPr lang="pt-BR" sz="2400" dirty="0" smtClean="0"/>
              <a:t>•       Exportadores de produtos industrializados;</a:t>
            </a:r>
          </a:p>
          <a:p>
            <a:r>
              <a:rPr lang="pt-BR" sz="2400" dirty="0" smtClean="0"/>
              <a:t>•       Predomínio da população nas áreas urbanas.</a:t>
            </a:r>
          </a:p>
          <a:p>
            <a:r>
              <a:rPr lang="pt-BR" sz="2400" dirty="0" smtClean="0"/>
              <a:t>•       Boas condições de alimentação, habitação e saneamento básico;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066657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169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328613" y="-342364"/>
            <a:ext cx="1167288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dirty="0" smtClean="0"/>
          </a:p>
          <a:p>
            <a:endParaRPr lang="pt-BR" dirty="0" smtClean="0"/>
          </a:p>
          <a:p>
            <a:endParaRPr lang="pt-BR" sz="2400" b="1" dirty="0" smtClean="0"/>
          </a:p>
        </p:txBody>
      </p:sp>
      <p:sp>
        <p:nvSpPr>
          <p:cNvPr id="3" name="Retângulo 2"/>
          <p:cNvSpPr/>
          <p:nvPr/>
        </p:nvSpPr>
        <p:spPr>
          <a:xfrm>
            <a:off x="514351" y="-218152"/>
            <a:ext cx="1124426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b="1" dirty="0" smtClean="0"/>
              <a:t>BRIC ‘s </a:t>
            </a:r>
            <a:r>
              <a:rPr lang="pt-BR" sz="2400" dirty="0" smtClean="0"/>
              <a:t>é um termo criado em novembro de 2001 pelo economista Jim O´Neill, do grupo Goldman Sachs. O termo foi criado para designar os 4 (quatro) principais países emergentes do mundo,: </a:t>
            </a:r>
            <a:r>
              <a:rPr lang="pt-BR" sz="2400" b="1" dirty="0" smtClean="0"/>
              <a:t>Brasil, Rússia, Índia e China</a:t>
            </a:r>
            <a:r>
              <a:rPr lang="pt-BR" sz="2400" dirty="0" smtClean="0"/>
              <a:t>. Posteriormente a </a:t>
            </a:r>
            <a:r>
              <a:rPr lang="pt-BR" sz="2400" b="1" dirty="0" smtClean="0"/>
              <a:t>África do Sul </a:t>
            </a:r>
            <a:r>
              <a:rPr lang="pt-BR" sz="2400" dirty="0" smtClean="0"/>
              <a:t>compôs o grupo.</a:t>
            </a:r>
          </a:p>
          <a:p>
            <a:r>
              <a:rPr lang="pt-BR" sz="2400" dirty="0" smtClean="0"/>
              <a:t>Principais características dos países emergentes:</a:t>
            </a:r>
          </a:p>
          <a:p>
            <a:endParaRPr lang="pt-BR" sz="2400" dirty="0" smtClean="0"/>
          </a:p>
          <a:p>
            <a:r>
              <a:rPr lang="pt-BR" sz="2400" dirty="0" smtClean="0"/>
              <a:t>- Padrão de vida de grande parte da população entre os níveis baixo e médio;</a:t>
            </a:r>
          </a:p>
          <a:p>
            <a:r>
              <a:rPr lang="pt-BR" sz="2400" dirty="0" smtClean="0"/>
              <a:t>- IDH (Índice de Desenvolvimento Humano): entre os níveis médio e alto;</a:t>
            </a:r>
          </a:p>
          <a:p>
            <a:r>
              <a:rPr lang="pt-BR" sz="2400" dirty="0" smtClean="0"/>
              <a:t>- Renda per capita (PIB per capita) entre 5 e 8 mil dólares.</a:t>
            </a:r>
          </a:p>
          <a:p>
            <a:r>
              <a:rPr lang="pt-BR" sz="2400" dirty="0" smtClean="0"/>
              <a:t>- Setor industrial em desenvolvimento;</a:t>
            </a:r>
          </a:p>
          <a:p>
            <a:r>
              <a:rPr lang="pt-BR" sz="2400" dirty="0" smtClean="0"/>
              <a:t>- Crescimento da infraestrutura (portos, rodovias, aeroportos, ferrovias, etc.);</a:t>
            </a:r>
          </a:p>
          <a:p>
            <a:r>
              <a:rPr lang="pt-BR" sz="2400" dirty="0" smtClean="0"/>
              <a:t>- Atração de capital externo para investimentos nos setor produtivo;</a:t>
            </a:r>
          </a:p>
          <a:p>
            <a:r>
              <a:rPr lang="pt-BR" sz="2400" dirty="0" smtClean="0"/>
              <a:t>- Aumento da instalação de filiais de grandes empresas multinacionais;</a:t>
            </a:r>
          </a:p>
          <a:p>
            <a:r>
              <a:rPr lang="pt-BR" sz="2400" dirty="0" smtClean="0"/>
              <a:t>- Crescimento positivo na geração de empregos;</a:t>
            </a:r>
          </a:p>
          <a:p>
            <a:r>
              <a:rPr lang="pt-BR" sz="2400" dirty="0" smtClean="0"/>
              <a:t>- Taxas elevadas de formação de capital;</a:t>
            </a:r>
          </a:p>
          <a:p>
            <a:r>
              <a:rPr lang="pt-BR" sz="2400" dirty="0" smtClean="0"/>
              <a:t>- Mudanças significativas e positivas na estrutura social e econômica da população: diminuição da pobreza e aumento da classe média baixa;</a:t>
            </a:r>
          </a:p>
          <a:p>
            <a:r>
              <a:rPr lang="pt-BR" sz="2400" dirty="0" smtClean="0"/>
              <a:t>- Existência de processo de êxodo rural (migração do campo para os centros urbanos).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48682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328612"/>
            <a:ext cx="6215063" cy="6157913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987" y="328613"/>
            <a:ext cx="4955458" cy="558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878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914399" y="142875"/>
            <a:ext cx="11015663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 smtClean="0"/>
              <a:t>A</a:t>
            </a:r>
            <a:r>
              <a:rPr lang="pt-BR" sz="2000" b="1" dirty="0" smtClean="0"/>
              <a:t> regionalização </a:t>
            </a:r>
            <a:r>
              <a:rPr lang="pt-BR" sz="2000" dirty="0" smtClean="0"/>
              <a:t>é a divisão do espaço geográfico, com critérios previamente estabelecidos, em áreas menores que passam a ser chamadas de regiões. Cada região se diferencia das outras por apresentar particularidades próprias. Qualquer espaço pode ser regionalizado, isto </a:t>
            </a:r>
            <a:r>
              <a:rPr lang="pt-BR" sz="2000" dirty="0" smtClean="0"/>
              <a:t>é, </a:t>
            </a:r>
            <a:r>
              <a:rPr lang="pt-BR" sz="2000" dirty="0" err="1" smtClean="0"/>
              <a:t>re-dividido</a:t>
            </a:r>
            <a:r>
              <a:rPr lang="pt-BR" sz="2000" dirty="0" smtClean="0"/>
              <a:t>, um país, uma outra região, um estado, até mesmo as cidades são divididas em regiões [bairros]. Pode ser região administrativa, natural etc. No plano global o mundo também é dividido em regiões, cada continente se constitui numa região.</a:t>
            </a:r>
          </a:p>
          <a:p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2014538"/>
            <a:ext cx="8820150" cy="484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128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028699" y="0"/>
            <a:ext cx="10501313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 smtClean="0"/>
              <a:t>Ao estudar países pobres e ricos, por exemplo, o critério adotado é o socioeconômico. Se a regionalização se basear na divisão política, o critério é, principalmente, o território de cada país e suas influências regionais ou globais. Já se levarmos em consideração aspectos como o idioma, a religião e os costumes, essa regionalização será de caráter étnico e cultural </a:t>
            </a:r>
          </a:p>
          <a:p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888" y="1898694"/>
            <a:ext cx="6500812" cy="475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267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928688" y="0"/>
            <a:ext cx="1070133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 smtClean="0"/>
              <a:t>Durante a </a:t>
            </a:r>
            <a:r>
              <a:rPr lang="pt-BR" sz="2000" b="1" dirty="0" smtClean="0"/>
              <a:t>Guerra Fria</a:t>
            </a:r>
            <a:r>
              <a:rPr lang="pt-BR" sz="2000" dirty="0" smtClean="0"/>
              <a:t>, duas formas de regionalização do espaço mundial foram muito utilizadas:</a:t>
            </a:r>
          </a:p>
          <a:p>
            <a:r>
              <a:rPr lang="pt-BR" sz="2000" dirty="0" smtClean="0"/>
              <a:t>A divisão Leste X Oeste: criada em função da localização geográfica das superpotências. Tinha no Oeste o bloco de países capitalistas, alinhados aos EUA, e no Leste o bloco de países socialistas, alinhados a URSS. Na Europa se deu a clara materialização dessa regionalização onde existia a chamada "Cortina de ferro" - vide mapa 3, separando a Europa Ocidental da Oriental. Mesmo aqueles países localizados no Oeste que se alinhavam a URSS, eram agrupados no Leste, assim como o inverso também ocorria</a:t>
            </a:r>
          </a:p>
          <a:p>
            <a:endParaRPr lang="pt-BR" sz="20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038" y="2257425"/>
            <a:ext cx="5943600" cy="440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61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028700" y="0"/>
            <a:ext cx="104155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 smtClean="0"/>
              <a:t>Os </a:t>
            </a:r>
            <a:r>
              <a:rPr lang="pt-BR" sz="2000" b="1" dirty="0" smtClean="0"/>
              <a:t>três mundos</a:t>
            </a:r>
            <a:r>
              <a:rPr lang="pt-BR" sz="2000" dirty="0" smtClean="0"/>
              <a:t>: essa regionalização foi criada a partir do artigo escrito por um jornalista francês chamado Alfred </a:t>
            </a:r>
            <a:r>
              <a:rPr lang="pt-BR" sz="2000" dirty="0" err="1" smtClean="0"/>
              <a:t>Sauvy</a:t>
            </a:r>
            <a:r>
              <a:rPr lang="pt-BR" sz="2000" dirty="0" smtClean="0"/>
              <a:t>, no qual o mundo seria como a França antes da Revolução Francesa, dividida em 3 estados. Para </a:t>
            </a:r>
            <a:r>
              <a:rPr lang="pt-BR" sz="2000" dirty="0" err="1" smtClean="0"/>
              <a:t>Sauvy</a:t>
            </a:r>
            <a:r>
              <a:rPr lang="pt-BR" sz="2000" dirty="0" smtClean="0"/>
              <a:t>, o mundo pós-2ª Guerra estaria dividido em três, sendo :</a:t>
            </a:r>
          </a:p>
          <a:p>
            <a:r>
              <a:rPr lang="pt-BR" sz="2000" b="1" dirty="0" smtClean="0"/>
              <a:t>Primeiro mundo</a:t>
            </a:r>
            <a:r>
              <a:rPr lang="pt-BR" sz="2000" dirty="0" smtClean="0"/>
              <a:t>: constituído pelos países capitalistas desenvolvidos, como, EUA, Canadá, países da Europa Ocidental, Japão, Austrália e Nova Zelândia.</a:t>
            </a:r>
          </a:p>
          <a:p>
            <a:r>
              <a:rPr lang="pt-BR" sz="2000" b="1" dirty="0" smtClean="0"/>
              <a:t>Segundo mundo</a:t>
            </a:r>
            <a:r>
              <a:rPr lang="pt-BR" sz="2000" dirty="0" smtClean="0"/>
              <a:t>: constituído pelos países socialistas, como, URSS, países do Leste Europeu.</a:t>
            </a:r>
          </a:p>
          <a:p>
            <a:r>
              <a:rPr lang="pt-BR" sz="2000" b="1" dirty="0" smtClean="0"/>
              <a:t>Terceiro mundo</a:t>
            </a:r>
            <a:r>
              <a:rPr lang="pt-BR" sz="2000" dirty="0" smtClean="0"/>
              <a:t>: constituído pelos países subdesenvolvidos, como, países da América Latina, da Ásia, da África.</a:t>
            </a:r>
          </a:p>
          <a:p>
            <a:endParaRPr lang="pt-BR" sz="20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925" y="2671762"/>
            <a:ext cx="6043613" cy="345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55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028700" y="0"/>
            <a:ext cx="1022985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b="1" dirty="0" smtClean="0"/>
              <a:t>Países do Norte e do Sul</a:t>
            </a:r>
            <a:r>
              <a:rPr lang="pt-BR" sz="2000" dirty="0" smtClean="0"/>
              <a:t>: diferente das demais propostas de regionalização, esta não apresenta um autor precursor, mas cabe destacar o presidente dos Estados Unidos, Bill Clinton, como um dos responsáveis pela popularização dessa representação. Após décadas de Guerra Fria, o enfrentamento ideológico entre Socialismo e Capitalismo (Leste x Oeste) perdeu espaço para a disputa econômica entre Ricos e Pobres (Norte x Sul). A ideia ganhou força no início da década de 1990, a partir da dissolução da União Soviética, principal representante do “Segundo Mundo”.</a:t>
            </a:r>
            <a:endParaRPr lang="pt-BR" sz="20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6" y="2357438"/>
            <a:ext cx="4429124" cy="3890308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4963" y="2473881"/>
            <a:ext cx="6457950" cy="377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822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22288"/>
            <a:ext cx="10515600" cy="1325563"/>
          </a:xfrm>
        </p:spPr>
        <p:txBody>
          <a:bodyPr>
            <a:normAutofit/>
          </a:bodyPr>
          <a:lstStyle/>
          <a:p>
            <a:r>
              <a:rPr lang="pt-BR" sz="7200" b="1" dirty="0" smtClean="0"/>
              <a:t>   </a:t>
            </a:r>
            <a:r>
              <a:rPr lang="pt-BR" sz="4000" b="1" dirty="0"/>
              <a:t> </a:t>
            </a:r>
            <a:r>
              <a:rPr lang="pt-BR" sz="4000" b="1" dirty="0" smtClean="0"/>
              <a:t>                  As Regiões da ONU</a:t>
            </a:r>
            <a:endParaRPr lang="pt-BR" sz="4000" b="1" dirty="0"/>
          </a:p>
        </p:txBody>
      </p:sp>
      <p:sp>
        <p:nvSpPr>
          <p:cNvPr id="3" name="Retângulo 2"/>
          <p:cNvSpPr/>
          <p:nvPr/>
        </p:nvSpPr>
        <p:spPr>
          <a:xfrm>
            <a:off x="922938" y="1643063"/>
            <a:ext cx="10430862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b="1" dirty="0" smtClean="0"/>
              <a:t>DESENVOLVIMENTO SOCIAL</a:t>
            </a:r>
          </a:p>
          <a:p>
            <a:r>
              <a:rPr lang="pt-BR" sz="2000" b="1" dirty="0" smtClean="0"/>
              <a:t>Nível de desenvolvimento social</a:t>
            </a:r>
            <a:r>
              <a:rPr lang="pt-BR" sz="2000" dirty="0" smtClean="0"/>
              <a:t>: é o item mais importante. Agrupa os países segundo seus indicadores sociais básicos: mortalidade infantil, escolaridade, esperança de vida, nutrição etc. Para tal é utilizado com base o IDH (Índice de Desenvolvimento Humano) divulgado anualmente pela ONU.</a:t>
            </a:r>
          </a:p>
          <a:p>
            <a:endParaRPr lang="pt-BR" sz="24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524" y="3486150"/>
            <a:ext cx="7324725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922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785813" y="214314"/>
            <a:ext cx="1057275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 smtClean="0"/>
              <a:t>DESENVOLVIMENTO ECONÔMICO</a:t>
            </a:r>
          </a:p>
          <a:p>
            <a:endParaRPr lang="pt-BR" dirty="0" smtClean="0"/>
          </a:p>
          <a:p>
            <a:r>
              <a:rPr lang="pt-BR" sz="2400" dirty="0" smtClean="0"/>
              <a:t>Nível de desenvolvimento econômico, científico e tecnológico: também bastante importante, diferencia os países segundo o grau de desenvolvimento industrial e tecnológico, tamanho do PNB (Produto Nacional Bruto), rendimento per capita e distribuição de renda, entre outros fatores.</a:t>
            </a:r>
          </a:p>
          <a:p>
            <a:endParaRPr lang="pt-BR" sz="24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2295524"/>
            <a:ext cx="5210175" cy="4148139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7529512" y="2274838"/>
            <a:ext cx="382905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Mapa dos estados brasileiros por renda média domiciliar per capita em 2014.</a:t>
            </a:r>
          </a:p>
          <a:p>
            <a:r>
              <a:rPr lang="pt-BR" dirty="0" smtClean="0"/>
              <a:t>  + R$ 1.400,00</a:t>
            </a:r>
          </a:p>
          <a:p>
            <a:r>
              <a:rPr lang="pt-BR" dirty="0" smtClean="0"/>
              <a:t>  + R$ 1.200,00</a:t>
            </a:r>
          </a:p>
          <a:p>
            <a:r>
              <a:rPr lang="pt-BR" dirty="0" smtClean="0"/>
              <a:t>  + R$ 1.000,00</a:t>
            </a:r>
          </a:p>
          <a:p>
            <a:r>
              <a:rPr lang="pt-BR" dirty="0" smtClean="0"/>
              <a:t>  + R$ 800,00</a:t>
            </a:r>
          </a:p>
          <a:p>
            <a:r>
              <a:rPr lang="pt-BR" dirty="0" smtClean="0"/>
              <a:t>  + R$ 600,00</a:t>
            </a:r>
          </a:p>
          <a:p>
            <a:r>
              <a:rPr lang="pt-BR" dirty="0" smtClean="0"/>
              <a:t>  + R$ 400,00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6287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557212" y="136059"/>
            <a:ext cx="11272838" cy="615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pt-BR" sz="2400" b="1" dirty="0">
                <a:solidFill>
                  <a:prstClr val="black"/>
                </a:solidFill>
              </a:rPr>
              <a:t>DESENVOLVIMENTO POLÍTICO</a:t>
            </a:r>
          </a:p>
          <a:p>
            <a:pPr lvl="0"/>
            <a:endParaRPr lang="pt-BR" sz="2400" dirty="0">
              <a:solidFill>
                <a:prstClr val="black"/>
              </a:solidFill>
            </a:endParaRPr>
          </a:p>
          <a:p>
            <a:pPr lvl="0"/>
            <a:r>
              <a:rPr lang="pt-BR" sz="2800" dirty="0">
                <a:solidFill>
                  <a:prstClr val="black"/>
                </a:solidFill>
              </a:rPr>
              <a:t>Nível de desenvolvimento político interno e importância geopolítica: aqui são considerados o grau de democratização e de participação política e a importância dos países no cenário mundial. Desta forma, os países foram divididos em dois grupos também são </a:t>
            </a:r>
            <a:r>
              <a:rPr lang="pt-BR" sz="2800" dirty="0" smtClean="0">
                <a:solidFill>
                  <a:prstClr val="black"/>
                </a:solidFill>
              </a:rPr>
              <a:t>hierarquizados</a:t>
            </a:r>
          </a:p>
          <a:p>
            <a:pPr lvl="0"/>
            <a:endParaRPr lang="pt-BR" sz="2400" dirty="0">
              <a:solidFill>
                <a:prstClr val="black"/>
              </a:solidFill>
            </a:endParaRPr>
          </a:p>
          <a:p>
            <a:pPr lvl="0"/>
            <a:endParaRPr lang="pt-BR" sz="2400" dirty="0" smtClean="0">
              <a:solidFill>
                <a:prstClr val="black"/>
              </a:solidFill>
            </a:endParaRPr>
          </a:p>
          <a:p>
            <a:pPr lvl="0"/>
            <a:r>
              <a:rPr lang="pt-BR" sz="2400" b="1" dirty="0">
                <a:solidFill>
                  <a:srgbClr val="333333"/>
                </a:solidFill>
                <a:latin typeface="Arial" panose="020B0604020202020204" pitchFamily="34" charset="0"/>
              </a:rPr>
              <a:t>Países centrais ou dominantes (polos)</a:t>
            </a:r>
            <a:endParaRPr lang="pt-BR" sz="2400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 lvl="0"/>
            <a:r>
              <a:rPr lang="pt-BR" sz="2400" dirty="0">
                <a:solidFill>
                  <a:srgbClr val="333333"/>
                </a:solidFill>
                <a:latin typeface="Arial" panose="020B0604020202020204" pitchFamily="34" charset="0"/>
              </a:rPr>
              <a:t>A Tríade é formada pelos três países mais desenvolvidos do mundo, com grande poder geopolítico e geoeconômico: Estados Unidos, Japão e Alemanha.</a:t>
            </a:r>
          </a:p>
          <a:p>
            <a:pPr lvl="0"/>
            <a:endParaRPr lang="pt-BR" sz="2400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 lvl="0"/>
            <a:r>
              <a:rPr lang="pt-BR" sz="2400" b="1" dirty="0">
                <a:solidFill>
                  <a:srgbClr val="333333"/>
                </a:solidFill>
                <a:latin typeface="Arial" panose="020B0604020202020204" pitchFamily="34" charset="0"/>
              </a:rPr>
              <a:t>Países </a:t>
            </a:r>
            <a:r>
              <a:rPr lang="pt-BR" sz="2400" b="1" dirty="0" err="1">
                <a:solidFill>
                  <a:srgbClr val="333333"/>
                </a:solidFill>
                <a:latin typeface="Arial" panose="020B0604020202020204" pitchFamily="34" charset="0"/>
              </a:rPr>
              <a:t>semicentrais</a:t>
            </a:r>
            <a:r>
              <a:rPr lang="pt-BR" sz="2400" b="1" dirty="0">
                <a:solidFill>
                  <a:srgbClr val="333333"/>
                </a:solidFill>
                <a:latin typeface="Arial" panose="020B0604020202020204" pitchFamily="34" charset="0"/>
              </a:rPr>
              <a:t> ou subpolos</a:t>
            </a:r>
            <a:endParaRPr lang="pt-BR" sz="2400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 lvl="0"/>
            <a:r>
              <a:rPr lang="pt-BR" sz="2400" dirty="0">
                <a:solidFill>
                  <a:srgbClr val="333333"/>
                </a:solidFill>
                <a:latin typeface="Arial" panose="020B0604020202020204" pitchFamily="34" charset="0"/>
              </a:rPr>
              <a:t>Possuem forte influencia geopolítica e geoeconômica, decorrente em grande parte de terem colonizado extensas áreas no passado.</a:t>
            </a:r>
          </a:p>
          <a:p>
            <a:pPr lv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860069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1244</Words>
  <Application>Microsoft Office PowerPoint</Application>
  <PresentationFormat>Widescreen</PresentationFormat>
  <Paragraphs>81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Tema do Office</vt:lpstr>
      <vt:lpstr>Regionalização do Espaço Mundial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                      As Regiões da ONU</vt:lpstr>
      <vt:lpstr>Apresentação do PowerPoint</vt:lpstr>
      <vt:lpstr>Apresentação do PowerPoint</vt:lpstr>
      <vt:lpstr>                      O Conflito Norte e Sul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Regionalização do Espaço Mundial</dc:title>
  <dc:creator>Biblioteca</dc:creator>
  <cp:lastModifiedBy>Biblioteca</cp:lastModifiedBy>
  <cp:revision>13</cp:revision>
  <dcterms:created xsi:type="dcterms:W3CDTF">2017-03-02T12:17:47Z</dcterms:created>
  <dcterms:modified xsi:type="dcterms:W3CDTF">2019-02-15T15:37:01Z</dcterms:modified>
</cp:coreProperties>
</file>

<file path=docProps/thumbnail.jpeg>
</file>